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93" r:id="rId2"/>
    <p:sldId id="267" r:id="rId3"/>
    <p:sldId id="268" r:id="rId4"/>
    <p:sldId id="294" r:id="rId5"/>
    <p:sldId id="286" r:id="rId6"/>
    <p:sldId id="295" r:id="rId7"/>
    <p:sldId id="297" r:id="rId8"/>
    <p:sldId id="287" r:id="rId9"/>
    <p:sldId id="288" r:id="rId10"/>
    <p:sldId id="300" r:id="rId11"/>
    <p:sldId id="289" r:id="rId12"/>
    <p:sldId id="301" r:id="rId13"/>
    <p:sldId id="302" r:id="rId14"/>
    <p:sldId id="303" r:id="rId15"/>
    <p:sldId id="304" r:id="rId16"/>
    <p:sldId id="305" r:id="rId17"/>
    <p:sldId id="290" r:id="rId18"/>
    <p:sldId id="306" r:id="rId19"/>
  </p:sldIdLst>
  <p:sldSz cx="9144000" cy="6858000" type="screen4x3"/>
  <p:notesSz cx="6799263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0061B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971" autoAdjust="0"/>
  </p:normalViewPr>
  <p:slideViewPr>
    <p:cSldViewPr>
      <p:cViewPr>
        <p:scale>
          <a:sx n="100" d="100"/>
          <a:sy n="100" d="100"/>
        </p:scale>
        <p:origin x="-1944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87" y="1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FF0E96E-B8D1-4A08-890D-4DD16549940E}" type="datetimeFigureOut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09" y="4715864"/>
            <a:ext cx="5440046" cy="4468416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726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87" y="9431726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5A6075-65F9-4A8D-B172-8DF013D18D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655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36E8B-8080-47B6-A1CA-D465CE289660}" type="datetime1">
              <a:rPr lang="ru-RU" smtClean="0"/>
              <a:t>27.03.2014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13A67-1131-41FF-A4A6-93D26842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5AA65-A2C7-4EFC-B192-E30CEAD77FDE}" type="datetime1">
              <a:rPr lang="ru-RU" smtClean="0"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4DF58-1508-481F-BCA2-6FFE89BF1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0C48E-7957-4CD0-92FE-5CB85C287F11}" type="datetime1">
              <a:rPr lang="ru-RU" smtClean="0"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255A-B111-471A-B43E-10E0597B0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B02A0-AC57-458E-9E98-521201139263}" type="datetime1">
              <a:rPr lang="ru-RU" smtClean="0"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BF4DC-CD68-483C-B0A4-41450237D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BFC1A-4CFC-4D70-8368-8AC8E409EEAA}" type="datetime1">
              <a:rPr lang="ru-RU" smtClean="0"/>
              <a:t>27.03.2014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558E-57C2-43F2-B87F-BC09B37FA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FC51B-FDE2-45BF-AA9C-DF5DC23B749E}" type="datetime1">
              <a:rPr lang="ru-RU" smtClean="0"/>
              <a:t>27.03.2014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BA797-51C9-4715-93DE-9336D6FB5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5225-352B-402C-910E-7FF6E61DD421}" type="datetime1">
              <a:rPr lang="ru-RU" smtClean="0"/>
              <a:t>27.03.2014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C58F1-411A-4B1B-9C26-8DEB42063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21F0D-01CB-4249-B822-5388730E21CF}" type="datetime1">
              <a:rPr lang="ru-RU" smtClean="0"/>
              <a:t>27.03.2014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07BD9-E5DB-4275-A747-D6736C22A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D692-F20F-49CC-A502-348F78D8915C}" type="datetime1">
              <a:rPr lang="ru-RU" smtClean="0"/>
              <a:t>27.03.2014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45EE9-FDE5-41EC-8CA4-6AB1139713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0E6F-F43C-49B6-88B3-B092446A48D9}" type="datetime1">
              <a:rPr lang="ru-RU" smtClean="0"/>
              <a:t>27.03.2014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EBB30-6144-4866-A353-0D5395A5D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699D4-D389-4692-8E3B-5B796F1D906A}" type="datetime1">
              <a:rPr lang="ru-RU" smtClean="0"/>
              <a:t>27.03.2014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4A3EE-F639-4EA5-A397-855EF83397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E3F41F-6A22-4B6F-9D41-C863638B28D0}" type="datetime1">
              <a:rPr lang="ru-RU" smtClean="0"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44CBB1-D2EF-4704-AEA3-FCEE65DF4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1"/>
          <p:cNvSpPr txBox="1">
            <a:spLocks noChangeArrowheads="1"/>
          </p:cNvSpPr>
          <p:nvPr/>
        </p:nvSpPr>
        <p:spPr bwMode="auto">
          <a:xfrm>
            <a:off x="8826500" y="6491288"/>
            <a:ext cx="317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 i="1">
              <a:solidFill>
                <a:srgbClr val="FF3300"/>
              </a:solidFill>
            </a:endParaRPr>
          </a:p>
        </p:txBody>
      </p:sp>
      <p:sp>
        <p:nvSpPr>
          <p:cNvPr id="14338" name="Text Box 17"/>
          <p:cNvSpPr txBox="1">
            <a:spLocks noChangeArrowheads="1"/>
          </p:cNvSpPr>
          <p:nvPr/>
        </p:nvSpPr>
        <p:spPr bwMode="auto">
          <a:xfrm>
            <a:off x="633413" y="3738563"/>
            <a:ext cx="184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200" b="1">
              <a:solidFill>
                <a:schemeClr val="bg1"/>
              </a:solidFill>
            </a:endParaRPr>
          </a:p>
        </p:txBody>
      </p:sp>
      <p:sp>
        <p:nvSpPr>
          <p:cNvPr id="14339" name="Text Box 22"/>
          <p:cNvSpPr txBox="1">
            <a:spLocks noChangeArrowheads="1"/>
          </p:cNvSpPr>
          <p:nvPr/>
        </p:nvSpPr>
        <p:spPr bwMode="auto">
          <a:xfrm>
            <a:off x="1695450" y="76247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>
              <a:solidFill>
                <a:schemeClr val="bg1"/>
              </a:solidFill>
            </a:endParaRPr>
          </a:p>
        </p:txBody>
      </p:sp>
      <p:grpSp>
        <p:nvGrpSpPr>
          <p:cNvPr id="14341" name="Группа 22"/>
          <p:cNvGrpSpPr>
            <a:grpSpLocks/>
          </p:cNvGrpSpPr>
          <p:nvPr/>
        </p:nvGrpSpPr>
        <p:grpSpPr bwMode="auto">
          <a:xfrm>
            <a:off x="17141" y="52388"/>
            <a:ext cx="9126859" cy="1285875"/>
            <a:chOff x="19520" y="52464"/>
            <a:chExt cx="9888068" cy="128656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180803" y="373311"/>
              <a:ext cx="8726785" cy="31767"/>
            </a:xfrm>
            <a:prstGeom prst="line">
              <a:avLst/>
            </a:prstGeom>
            <a:ln w="66675" cap="rnd" cmpd="thickThin">
              <a:solidFill>
                <a:srgbClr val="FF330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19520" y="692696"/>
              <a:ext cx="1892215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charset="0"/>
                <a:buNone/>
                <a:defRPr/>
              </a:pPr>
              <a:r>
                <a:rPr lang="ru-RU" sz="120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Государственный комитет РТ по тарифам</a:t>
              </a:r>
            </a:p>
          </p:txBody>
        </p:sp>
        <p:pic>
          <p:nvPicPr>
            <p:cNvPr id="14346" name="Picture 7" descr="герб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9298" y="52464"/>
              <a:ext cx="693014" cy="640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100704" y="395547"/>
              <a:ext cx="359460" cy="0"/>
            </a:xfrm>
            <a:prstGeom prst="line">
              <a:avLst/>
            </a:prstGeom>
            <a:ln w="66675" cap="rnd" cmpd="thickThin">
              <a:solidFill>
                <a:srgbClr val="FF330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8"/>
          <p:cNvSpPr>
            <a:spLocks/>
          </p:cNvSpPr>
          <p:nvPr/>
        </p:nvSpPr>
        <p:spPr bwMode="auto">
          <a:xfrm>
            <a:off x="846138" y="4940300"/>
            <a:ext cx="7829550" cy="9366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40639" bIns="0"/>
          <a:lstStyle/>
          <a:p>
            <a:pPr indent="41275">
              <a:buFont typeface="Arial" charset="0"/>
              <a:buNone/>
            </a:pP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" name="Rectangle 7"/>
          <p:cNvSpPr>
            <a:spLocks/>
          </p:cNvSpPr>
          <p:nvPr/>
        </p:nvSpPr>
        <p:spPr bwMode="auto">
          <a:xfrm>
            <a:off x="3309293" y="6238875"/>
            <a:ext cx="2943989" cy="35560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40608" bIns="0"/>
          <a:lstStyle/>
          <a:p>
            <a:pPr marL="39688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Казань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,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28</a:t>
            </a: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марта </a:t>
            </a: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201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4</a:t>
            </a: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 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old" charset="0"/>
                <a:sym typeface="Arial Bold" charset="0"/>
              </a:rPr>
              <a:t>г. </a:t>
            </a: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120974" y="4742582"/>
            <a:ext cx="6912768" cy="151216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>
              <a:spcBef>
                <a:spcPct val="0"/>
              </a:spcBef>
              <a:buSzPct val="128000"/>
            </a:pPr>
            <a:r>
              <a:rPr lang="ru-RU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Хабибуллина Лариса Васильевна</a:t>
            </a:r>
          </a:p>
          <a:p>
            <a:pPr marL="182880">
              <a:spcBef>
                <a:spcPct val="0"/>
              </a:spcBef>
              <a:buSzPct val="128000"/>
            </a:pP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Начальник управления регулирования организаций коммунальной сферы</a:t>
            </a:r>
            <a:endParaRPr lang="ru-RU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7" name="Подзаголовок 2"/>
          <p:cNvSpPr txBox="1">
            <a:spLocks/>
          </p:cNvSpPr>
          <p:nvPr/>
        </p:nvSpPr>
        <p:spPr>
          <a:xfrm>
            <a:off x="617588" y="1357338"/>
            <a:ext cx="8208911" cy="2682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>
                <a:solidFill>
                  <a:srgbClr val="000099"/>
                </a:solidFill>
              </a:rPr>
              <a:t>О подходах к формированию тарифов на услуги организаций водопроводно-канализационного хозяйства и организаций коммунального комплекса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</a:rPr>
              <a:t> на </a:t>
            </a:r>
            <a:r>
              <a:rPr lang="ru-RU" sz="3200" b="1" dirty="0" smtClean="0">
                <a:solidFill>
                  <a:srgbClr val="000099"/>
                </a:solidFill>
              </a:rPr>
              <a:t>201</a:t>
            </a:r>
            <a:r>
              <a:rPr lang="en-US" sz="3200" b="1" dirty="0" smtClean="0">
                <a:solidFill>
                  <a:srgbClr val="000099"/>
                </a:solidFill>
              </a:rPr>
              <a:t>5-2017</a:t>
            </a:r>
            <a:r>
              <a:rPr lang="ru-RU" sz="3200" b="1" dirty="0" smtClean="0">
                <a:solidFill>
                  <a:srgbClr val="000099"/>
                </a:solidFill>
              </a:rPr>
              <a:t> годы</a:t>
            </a:r>
            <a:endParaRPr lang="ru-RU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23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412776"/>
            <a:ext cx="8424936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Метод ЭОТ может применяться в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случаях: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641038"/>
              </p:ext>
            </p:extLst>
          </p:nvPr>
        </p:nvGraphicFramePr>
        <p:xfrm>
          <a:off x="611560" y="2269584"/>
          <a:ext cx="8121650" cy="35356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Если в отношении регулируемой организации (в отношении отдельных регулируемых видов деятельности) в течение предыдущего года не осуществлялось государственное регулирование тарифов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91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Если оставшийся срок действия договоров аренды централизованных систем водоснабжения и (или) водоотведения на момент подачи заявления об утверждении тарифов, иных договоров, подтверждающих право временного владения и (или) пользования централизованными системами водоснабжения и (или) водоотведения либо объектами, входящими в такие системы, составляет менее 3 лет.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15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412776"/>
            <a:ext cx="8424936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Метод ЭОТ включает следующие виды затрат: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89220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0850" y="1988840"/>
            <a:ext cx="8369622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Производственные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Ремонтные работы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Административные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 </a:t>
            </a: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Сбытовые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 </a:t>
            </a: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на амортизацию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ОС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на арендную плату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ОС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Расходы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, связанные с оплатой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налогов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Нормативная прибыль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5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268760"/>
            <a:ext cx="8424936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Метод сравнения аналогов применяется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в случаях: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64766"/>
              </p:ext>
            </p:extLst>
          </p:nvPr>
        </p:nvGraphicFramePr>
        <p:xfrm>
          <a:off x="611560" y="2358360"/>
          <a:ext cx="8121650" cy="32308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При установлении тарифов на транспортировку холодной воды и (или) транспортировку сточных вод в условиях, сопоставимых с осуществлением аналогичной деятельности в этих же централизованных системах водоснабжения и (или) водоотведения другими регулируемыми организациями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91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При условии, что протяженность сетей водоснабжения или водоотведения, эксплуатируемых регулируемой организацией, не превышает 10% общей протяженности сетей в указанных системах либо протяженность сетей регулируемой организации составляет не более 10 км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50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484784"/>
            <a:ext cx="8424936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Долгосрочные параметры регулирования тарифов при методе 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индексации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982815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63887"/>
              </p:ext>
            </p:extLst>
          </p:nvPr>
        </p:nvGraphicFramePr>
        <p:xfrm>
          <a:off x="611560" y="2708920"/>
          <a:ext cx="8121650" cy="309634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Базовый уровень операционных расходов</a:t>
                      </a:r>
                    </a:p>
                  </a:txBody>
                  <a:tcPr anchor="ctr" horzOverflow="overflow"/>
                </a:tc>
              </a:tr>
              <a:tr h="607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Индекс эффективности операционных расходов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8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Нормативный уровень прибыли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Уровень потерь воды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Удельный расход электрической энергии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2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323925"/>
            <a:ext cx="8424936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К долгосрочным параметрам регулирования тарифов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при методе доходности инвестированного капитала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20688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836712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064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2068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79532"/>
              </p:ext>
            </p:extLst>
          </p:nvPr>
        </p:nvGraphicFramePr>
        <p:xfrm>
          <a:off x="611560" y="2740184"/>
          <a:ext cx="8121650" cy="39291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472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Базовый уровень операционных расходов</a:t>
                      </a:r>
                    </a:p>
                  </a:txBody>
                  <a:tcPr anchor="ctr" horzOverflow="overflow"/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Индекс эффективности операционных расходов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Норматив чистого оборотного капитала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 доходности инвестированного капитала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Срок возврата инвестированного капитала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Первоначальный размер инвестированного капитала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Удельный расход электрической энергии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Уровень потерь воды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93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373867"/>
            <a:ext cx="842493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Метод доходности инвестированного капитала может применяться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если организация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20688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835224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1748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064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2068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512781"/>
              </p:ext>
            </p:extLst>
          </p:nvPr>
        </p:nvGraphicFramePr>
        <p:xfrm>
          <a:off x="593279" y="2151504"/>
          <a:ext cx="8121650" cy="40858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472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имеет схему водоснабжения и водоотведения</a:t>
                      </a:r>
                    </a:p>
                  </a:txBody>
                  <a:tcPr anchor="ctr" horzOverflow="overflow"/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имеет инвестиционную программу на долгосрочный период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подала заявление о выборе метода доходности инвестированного капитала при установлении тарифов на ее товары (работы, услуги)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протяженность соответственно водопроводных или канализационных сетей, эксплуатируемых регулируемой организацией, превышает 10 % суммарной протяженности сетей в централизованной системе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не является государственным или муниципальным унитарным предприятием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осуществляет регулируемые виды деятельности в сфере водоснабжения и (или) водоотведения в городах с населением более 500 тыс. человек и городах, являющихся административными центрами субъектов РФ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7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58938" y="908720"/>
            <a:ext cx="724630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Дополнительные параметры,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которые будут учтены при формировании тарифов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ОВК на 2015-2017 гг.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3420" y="1772816"/>
            <a:ext cx="5904656" cy="9728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/>
              <a:t>Фактические </a:t>
            </a:r>
            <a:r>
              <a:rPr lang="ru-RU" dirty="0"/>
              <a:t>итоги деятельности организаций </a:t>
            </a:r>
            <a:r>
              <a:rPr lang="ru-RU" dirty="0" smtClean="0"/>
              <a:t>за 2013 </a:t>
            </a:r>
            <a:r>
              <a:rPr lang="ru-RU" dirty="0"/>
              <a:t>год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2913" y="2564904"/>
            <a:ext cx="6289367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2.</a:t>
            </a:r>
            <a:r>
              <a:rPr lang="ru-RU" dirty="0" smtClean="0"/>
              <a:t> </a:t>
            </a:r>
            <a:r>
              <a:rPr lang="ru-RU" dirty="0"/>
              <a:t>Имущественные отношения, особенно </a:t>
            </a:r>
            <a:r>
              <a:rPr lang="ru-RU" dirty="0" smtClean="0"/>
              <a:t>размер арендной </a:t>
            </a:r>
            <a:r>
              <a:rPr lang="ru-RU" dirty="0"/>
              <a:t>платы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234961" y="3429000"/>
            <a:ext cx="6289367" cy="10081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3.</a:t>
            </a:r>
            <a:r>
              <a:rPr lang="ru-RU" dirty="0" smtClean="0"/>
              <a:t> </a:t>
            </a:r>
            <a:r>
              <a:rPr lang="ru-RU" dirty="0"/>
              <a:t>Формирование объективных прогнозов производства и реализации товаров и услуг организаций </a:t>
            </a:r>
            <a:r>
              <a:rPr lang="ru-RU" dirty="0" smtClean="0"/>
              <a:t>потребителям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91680" y="4365104"/>
            <a:ext cx="655272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4.</a:t>
            </a:r>
            <a:r>
              <a:rPr lang="ru-RU" dirty="0" smtClean="0"/>
              <a:t> </a:t>
            </a:r>
            <a:r>
              <a:rPr lang="ru-RU" dirty="0"/>
              <a:t>Обязательное ведение раздельного учета расходов и доходов, объемов поданной воды (принятых сточных вод)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43073" y="5301208"/>
            <a:ext cx="6289367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5.</a:t>
            </a:r>
            <a:r>
              <a:rPr lang="ru-RU" dirty="0" smtClean="0"/>
              <a:t> </a:t>
            </a:r>
            <a:r>
              <a:rPr lang="ru-RU" dirty="0"/>
              <a:t>Полное документарное подтверждение всех планируемых организациями затрат в предстоящем периоде регулирования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7571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31640" y="214283"/>
            <a:ext cx="7246306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Формирование тарифов на услуги по утилизации ТБО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graphicFrame>
        <p:nvGraphicFramePr>
          <p:cNvPr id="1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681952"/>
              </p:ext>
            </p:extLst>
          </p:nvPr>
        </p:nvGraphicFramePr>
        <p:xfrm>
          <a:off x="611560" y="4365104"/>
          <a:ext cx="8151068" cy="15544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8151068"/>
              </a:tblGrid>
              <a:tr h="1410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spc="0" normalizeH="0" baseline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Тарифы на утилизацию ТБО установлены на долгосрочный период 2014-2017 гг.</a:t>
                      </a:r>
                      <a:endParaRPr kumimoji="0" lang="ru-RU" sz="3200" b="1" i="0" u="none" strike="noStrike" cap="none" spc="0" normalizeH="0" baseline="0" dirty="0" smtClean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63688" y="908720"/>
            <a:ext cx="712879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Правовые основы регулирования тарифов ОКК: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8111" y="1554705"/>
            <a:ext cx="712043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Федеральный закон от 30.12.2004 N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210-ФЗ "Об 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основах регулирования тарифов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ОКК"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3688" y="3274318"/>
            <a:ext cx="712043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Приказ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Минрегиона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РФ от 15.02.2011 N 47</a:t>
            </a:r>
          </a:p>
          <a:p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"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 утверждении Методических указаний по расчету тарифов и надбавок в сфере деятельности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ОКК"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8111" y="2276872"/>
            <a:ext cx="712879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Постановление Правительства РФ от 14.07.2008 N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520 "Об 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основах ценообразования и порядке регулирования тарифов, надбавок и предельных индексов в сфере деятельности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ОКК"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72039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31640" y="214283"/>
            <a:ext cx="7246306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Формирование тарифов на услуги по утилизации ТБО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graphicFrame>
        <p:nvGraphicFramePr>
          <p:cNvPr id="1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884214"/>
              </p:ext>
            </p:extLst>
          </p:nvPr>
        </p:nvGraphicFramePr>
        <p:xfrm>
          <a:off x="258762" y="1997735"/>
          <a:ext cx="8633718" cy="43115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633718"/>
              </a:tblGrid>
              <a:tr h="5777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объективное изменение условий деятельности ОКК, влияющее на стоимость услуг этой организации</a:t>
                      </a:r>
                    </a:p>
                  </a:txBody>
                  <a:tcPr anchor="ctr" horzOverflow="overflow"/>
                </a:tc>
              </a:tr>
              <a:tr h="5777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нарушение ОКК утвержденной ПП, выявленное по результатам мониторинга выполнения этой программы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5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предписание ФИОВ, уполномоченного на осуществление функций по контролю и надзору за соблюдением законодательства в сфере конкуренции на товарных рынках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417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предписание ФИОВ, уполномоченного на осуществление федерального государственного контроля (надзора) в области регулирования тарифов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0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предписание органа регулирования субъекта РФ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0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вступившее в законную силу решение суда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0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изменение инвестиционной программы ОКК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9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изменение установленных или установление предельных индексов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27784" y="908720"/>
            <a:ext cx="626469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Досрочный пересмотр возможен в следующих случаях: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458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804962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2736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0483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76672"/>
            <a:ext cx="63976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836712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31640" y="44624"/>
            <a:ext cx="7513731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Основы формирования тарифов на услуги </a:t>
            </a: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ОВК</a:t>
            </a: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</a:t>
            </a: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на </a:t>
            </a: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годы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6388" y="4293096"/>
            <a:ext cx="8521843" cy="9361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u="sng" dirty="0">
                <a:solidFill>
                  <a:schemeClr val="tx2">
                    <a:lumMod val="75000"/>
                  </a:schemeClr>
                </a:solidFill>
              </a:rPr>
              <a:t>Постановление Правительства РФ от 29.07.2013 N 644</a:t>
            </a:r>
          </a:p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"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Об утверждении Правил холодного водоснабжения и водоотведения и о внесении изменений в некоторые акты Правительства Российской Федерации"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6579" y="1700808"/>
            <a:ext cx="8521843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>
                <a:solidFill>
                  <a:schemeClr val="tx2">
                    <a:lumMod val="75000"/>
                  </a:schemeClr>
                </a:solidFill>
              </a:rPr>
              <a:t>Федеральный закон от 07.12.2011 № 416-ФЗ </a:t>
            </a:r>
            <a:endParaRPr lang="ru-RU" sz="16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О водоснабжении и водоотведении»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0637" y="3280695"/>
            <a:ext cx="8521843" cy="7963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>
                <a:solidFill>
                  <a:schemeClr val="tx2">
                    <a:lumMod val="75000"/>
                  </a:schemeClr>
                </a:solidFill>
              </a:rPr>
              <a:t>Приказ ФСТ России от 27.12.2013 №1746-э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«Об утверждении Методических указаний по расчету регулируемых тарифов в сфере водоснабжения и водоотведения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0589" y="2492896"/>
            <a:ext cx="8521843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>
                <a:solidFill>
                  <a:schemeClr val="tx2">
                    <a:lumMod val="75000"/>
                  </a:schemeClr>
                </a:solidFill>
              </a:rPr>
              <a:t>Постановление Правительства РФ от 13.05.2013 №406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«О государственном регулировании тарифов в сфере водоснабжения и водоотведения»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91157" y="5381600"/>
            <a:ext cx="8521843" cy="9361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u="sng" dirty="0">
                <a:solidFill>
                  <a:schemeClr val="tx2">
                    <a:lumMod val="75000"/>
                  </a:schemeClr>
                </a:solidFill>
              </a:rPr>
              <a:t>Постановление Правительства РФ от 29.07.2013 N 641</a:t>
            </a:r>
          </a:p>
          <a:p>
            <a:pPr algn="ctr"/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"Об инвестиционных и производственных программах организаций, осуществляющих деятельность в сфере водоснабжения и водоотведения"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>
            <a:stCxn id="6" idx="3"/>
          </p:cNvCxnSpPr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2736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1275" y="962316"/>
            <a:ext cx="724630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Регулированию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подлежат следующие тарифы в сфере холодного водоснабжения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943996"/>
              </p:ext>
            </p:extLst>
          </p:nvPr>
        </p:nvGraphicFramePr>
        <p:xfrm>
          <a:off x="827584" y="2060573"/>
          <a:ext cx="8121650" cy="33774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655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питьевую воду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856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техническую воду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6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Тариф на транспортировку воды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Тариф на подвоз воды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11275" y="962316"/>
            <a:ext cx="724630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Регулированию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подлежат следующие тарифы в сфере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горячего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водоснабжения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29891"/>
              </p:ext>
            </p:extLst>
          </p:nvPr>
        </p:nvGraphicFramePr>
        <p:xfrm>
          <a:off x="765398" y="2348880"/>
          <a:ext cx="8121650" cy="379844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655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горячую воду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856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транспортировку горячей воды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6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При приготовлении горячей воды с использованием нецентрализованных систем горячего водоснабжения, в том числе в многоквартирном доме, тариф на горячую воду (горячее водоснабжение) в соответствии с настоящим Федеральным законом не устанавливается </a:t>
                      </a: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5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43" y="962316"/>
            <a:ext cx="67898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Регулированию подлежат следующие тарифы в сфере водоотведения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100747"/>
              </p:ext>
            </p:extLst>
          </p:nvPr>
        </p:nvGraphicFramePr>
        <p:xfrm>
          <a:off x="755873" y="2204864"/>
          <a:ext cx="8121650" cy="273657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622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водоотведение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622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очистку сточных вод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91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транспортировку сточных вод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549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47665" y="908720"/>
            <a:ext cx="75099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По решению органа регулирования тарифы на холодную воду могут дифференцироваться с учетом следующих критериев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461425"/>
              </p:ext>
            </p:extLst>
          </p:nvPr>
        </p:nvGraphicFramePr>
        <p:xfrm>
          <a:off x="755873" y="2321456"/>
          <a:ext cx="8121650" cy="38438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Наличие нескольких технологически не связанных между собой централизованных систем холодного (горячего) водоснабжения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91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Объемы потребления воды абонентами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41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Соответствие качества питьевой воды и горячей воды требованиям, установленным санитарными нормами и правилам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931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662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47665" y="1148551"/>
            <a:ext cx="75099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По решению органа регулирования тарифы на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водоотведение могут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дифференцироваться с учетом следующих критериев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38965"/>
              </p:ext>
            </p:extLst>
          </p:nvPr>
        </p:nvGraphicFramePr>
        <p:xfrm>
          <a:off x="755873" y="3068960"/>
          <a:ext cx="8121650" cy="264486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Наличие нескольких технологически не связанных между собой централизованных систем водоотведения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91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Категории сточных вод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1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Объема отводимых сточных вод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86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9901" y="786246"/>
            <a:ext cx="78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Соблюдение требований Приказа 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ФСТ России №1746-Э от 27.02.2013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«</a:t>
            </a:r>
            <a:r>
              <a:rPr lang="ru-RU" dirty="0">
                <a:latin typeface="+mn-lt"/>
                <a:cs typeface="+mn-cs"/>
              </a:rPr>
              <a:t>Об утверждении Методических указаний по расчету регулируемых тарифов в сфере водоснабжения и водоотведения»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-54796" y="1052736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8676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2974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590" y="3587512"/>
            <a:ext cx="266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Одноставочный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тариф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93997" y="3587511"/>
            <a:ext cx="25334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Двухставочный</a:t>
            </a: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тариф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4864" y="2276872"/>
            <a:ext cx="8584112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Органы регулирования устанавливают один из следующих видов тарифов 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на товары и услуги ОВК :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28682" name="TextBox 12"/>
          <p:cNvSpPr txBox="1">
            <a:spLocks noChangeArrowheads="1"/>
          </p:cNvSpPr>
          <p:nvPr/>
        </p:nvSpPr>
        <p:spPr bwMode="auto">
          <a:xfrm>
            <a:off x="2061370" y="5219695"/>
            <a:ext cx="24955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latin typeface="Trebuchet MS" pitchFamily="34" charset="0"/>
              </a:rPr>
              <a:t>ставка </a:t>
            </a:r>
            <a:r>
              <a:rPr lang="ru-RU" sz="2000" dirty="0">
                <a:latin typeface="Trebuchet MS" pitchFamily="34" charset="0"/>
              </a:rPr>
              <a:t>платы за объем поданной воды или принятых сточных вод </a:t>
            </a:r>
          </a:p>
        </p:txBody>
      </p:sp>
      <p:sp>
        <p:nvSpPr>
          <p:cNvPr id="28683" name="TextBox 13"/>
          <p:cNvSpPr txBox="1">
            <a:spLocks noChangeArrowheads="1"/>
          </p:cNvSpPr>
          <p:nvPr/>
        </p:nvSpPr>
        <p:spPr bwMode="auto">
          <a:xfrm>
            <a:off x="4356789" y="5210172"/>
            <a:ext cx="229954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rebuchet MS" pitchFamily="34" charset="0"/>
              </a:rPr>
              <a:t>ставка </a:t>
            </a:r>
            <a:r>
              <a:rPr lang="ru-RU" sz="2000" dirty="0">
                <a:latin typeface="Trebuchet MS" pitchFamily="34" charset="0"/>
              </a:rPr>
              <a:t>платы за содержание мощности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3060700" y="4519562"/>
            <a:ext cx="719138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980796" y="4503852"/>
            <a:ext cx="720725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179512" y="4563328"/>
            <a:ext cx="2495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>
                <a:latin typeface="Trebuchet MS" pitchFamily="34" charset="0"/>
              </a:rPr>
              <a:t>ставка платы за </a:t>
            </a:r>
            <a:r>
              <a:rPr lang="ru-RU" sz="2000" dirty="0" smtClean="0">
                <a:latin typeface="Trebuchet MS" pitchFamily="34" charset="0"/>
              </a:rPr>
              <a:t>потребление ресурса</a:t>
            </a:r>
            <a:endParaRPr lang="ru-RU" sz="1600" dirty="0">
              <a:latin typeface="Trebuchet MS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09803" y="3609221"/>
            <a:ext cx="30469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Многоставочный</a:t>
            </a: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тариф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17035"/>
            <a:ext cx="2378621" cy="172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27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 bwMode="auto">
          <a:xfrm>
            <a:off x="1090613" y="735013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17212" y="1054823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30723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414338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92075" y="757238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38437" y="1136590"/>
            <a:ext cx="8496944" cy="53860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Методы регулирования тарифов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метод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экономически обоснованных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затрат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метод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сравнения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аналогов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метод индексации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метод 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доходности </a:t>
            </a: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инвестированного капитала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3" name="Выноска 1 2"/>
          <p:cNvSpPr/>
          <p:nvPr/>
        </p:nvSpPr>
        <p:spPr>
          <a:xfrm>
            <a:off x="6516216" y="1700808"/>
            <a:ext cx="2304256" cy="648072"/>
          </a:xfrm>
          <a:prstGeom prst="borderCallout1">
            <a:avLst>
              <a:gd name="adj1" fmla="val 18750"/>
              <a:gd name="adj2" fmla="val -8333"/>
              <a:gd name="adj3" fmla="val 118274"/>
              <a:gd name="adj4" fmla="val -8251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не менее года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Выноска 1 11"/>
          <p:cNvSpPr/>
          <p:nvPr/>
        </p:nvSpPr>
        <p:spPr>
          <a:xfrm>
            <a:off x="5868144" y="2802939"/>
            <a:ext cx="3168352" cy="914094"/>
          </a:xfrm>
          <a:prstGeom prst="borderCallout1">
            <a:avLst>
              <a:gd name="adj1" fmla="val 18750"/>
              <a:gd name="adj2" fmla="val -8333"/>
              <a:gd name="adj3" fmla="val 81386"/>
              <a:gd name="adj4" fmla="val -6323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не менее года, используется только для транспортировщиков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Выноска 1 12"/>
          <p:cNvSpPr/>
          <p:nvPr/>
        </p:nvSpPr>
        <p:spPr>
          <a:xfrm>
            <a:off x="6084168" y="4070811"/>
            <a:ext cx="2736304" cy="978091"/>
          </a:xfrm>
          <a:prstGeom prst="borderCallout1">
            <a:avLst>
              <a:gd name="adj1" fmla="val 18750"/>
              <a:gd name="adj2" fmla="val -8333"/>
              <a:gd name="adj3" fmla="val 64714"/>
              <a:gd name="adj4" fmla="val -7105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Выноска 1 13"/>
          <p:cNvSpPr/>
          <p:nvPr/>
        </p:nvSpPr>
        <p:spPr>
          <a:xfrm>
            <a:off x="5868144" y="5301208"/>
            <a:ext cx="3096344" cy="1080120"/>
          </a:xfrm>
          <a:prstGeom prst="borderCallout1">
            <a:avLst>
              <a:gd name="adj1" fmla="val 18750"/>
              <a:gd name="adj2" fmla="val -8333"/>
              <a:gd name="adj3" fmla="val 65121"/>
              <a:gd name="adj4" fmla="val -619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лет. Подлежит согласованию с ФСТ России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8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1178</TotalTime>
  <Words>1212</Words>
  <Application>Microsoft Office PowerPoint</Application>
  <PresentationFormat>Экран (4:3)</PresentationFormat>
  <Paragraphs>162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подключении регулируемых организаций к ЕИАС тарифного регулирования ФСТ России  в разрезе муниципальных образований Республики Татарстан</dc:title>
  <dc:creator>Белалеева Нафися Равилевна</dc:creator>
  <cp:lastModifiedBy>Хабибуллина Лариса Васильевна</cp:lastModifiedBy>
  <cp:revision>71</cp:revision>
  <cp:lastPrinted>2014-03-27T11:13:16Z</cp:lastPrinted>
  <dcterms:created xsi:type="dcterms:W3CDTF">2011-03-22T11:35:39Z</dcterms:created>
  <dcterms:modified xsi:type="dcterms:W3CDTF">2014-03-27T12:07:01Z</dcterms:modified>
</cp:coreProperties>
</file>